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4" r:id="rId1"/>
  </p:sldMasterIdLst>
  <p:notesMasterIdLst>
    <p:notesMasterId r:id="rId11"/>
  </p:notesMasterIdLst>
  <p:sldIdLst>
    <p:sldId id="279" r:id="rId2"/>
    <p:sldId id="269" r:id="rId3"/>
    <p:sldId id="272" r:id="rId4"/>
    <p:sldId id="273" r:id="rId5"/>
    <p:sldId id="280" r:id="rId6"/>
    <p:sldId id="286" r:id="rId7"/>
    <p:sldId id="287" r:id="rId8"/>
    <p:sldId id="289" r:id="rId9"/>
    <p:sldId id="264" r:id="rId1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49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240" y="1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991B9BE-BDDD-4BFA-97DF-4E091014FE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724FEC-0EF8-49B3-B11B-A89DBC0C724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3792CC6-68BE-4058-BCE2-2E07F11059B7}" type="datetimeFigureOut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10B0E4-D442-405F-BCE2-C8745CEF33D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3A2D7F7-B849-4A3D-8017-AE06BBFFDE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A6B577-96CD-448C-B2DF-5F126A9AD67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A1351F-F1A2-4CDF-8B89-459FC8BE5F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8FE29EB-2F74-498B-BB8E-E6D4B0D4F8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E88BDBA5-BCAC-408A-994F-CFBDFB00A7F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A0294A69-D868-4D4A-AB7B-C05FF3EF0DA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3D1E0B8F-07A5-4616-93F4-D1FCF4FC1D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2C23934-2FED-4002-BF04-1DE688670BD2}" type="slidenum">
              <a:rPr lang="en-GB" altLang="en-US" smtClean="0">
                <a:latin typeface="Calibri" panose="020F0502020204030204" pitchFamily="34" charset="0"/>
              </a:rPr>
              <a:pPr/>
              <a:t>9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>
            <a:extLst>
              <a:ext uri="{FF2B5EF4-FFF2-40B4-BE49-F238E27FC236}">
                <a16:creationId xmlns:a16="http://schemas.microsoft.com/office/drawing/2014/main" id="{91070880-A8BC-4A38-8CE3-CD499689AE75}"/>
              </a:ext>
            </a:extLst>
          </p:cNvPr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0FA34CC3-A7FF-4B14-885A-3BAD53F79D46}"/>
                </a:ext>
              </a:extLst>
            </p:cNvPr>
            <p:cNvSpPr/>
            <p:nvPr/>
          </p:nvSpPr>
          <p:spPr>
            <a:xfrm>
              <a:off x="0" y="-8467"/>
              <a:ext cx="863600" cy="569797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6" name="Straight Connector 18">
              <a:extLst>
                <a:ext uri="{FF2B5EF4-FFF2-40B4-BE49-F238E27FC236}">
                  <a16:creationId xmlns:a16="http://schemas.microsoft.com/office/drawing/2014/main" id="{EB6F0EC0-5E34-4D6A-B025-78BF9E66025D}"/>
                </a:ext>
              </a:extLst>
            </p:cNvPr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9">
              <a:extLst>
                <a:ext uri="{FF2B5EF4-FFF2-40B4-BE49-F238E27FC236}">
                  <a16:creationId xmlns:a16="http://schemas.microsoft.com/office/drawing/2014/main" id="{76CAD6CB-EA98-463E-AE3A-C763E95C7BC0}"/>
                </a:ext>
              </a:extLst>
            </p:cNvPr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id="{68BB0FD5-90C2-4511-99A5-C02C2B7991E4}"/>
                </a:ext>
              </a:extLst>
            </p:cNvPr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5">
              <a:extLst>
                <a:ext uri="{FF2B5EF4-FFF2-40B4-BE49-F238E27FC236}">
                  <a16:creationId xmlns:a16="http://schemas.microsoft.com/office/drawing/2014/main" id="{F44FAD4C-7B59-4703-AC8E-BA69C16C5D68}"/>
                </a:ext>
              </a:extLst>
            </p:cNvPr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Isosceles Triangle 22">
              <a:extLst>
                <a:ext uri="{FF2B5EF4-FFF2-40B4-BE49-F238E27FC236}">
                  <a16:creationId xmlns:a16="http://schemas.microsoft.com/office/drawing/2014/main" id="{9E6B9D67-D163-4539-899B-1ADCDD38B07E}"/>
                </a:ext>
              </a:extLst>
            </p:cNvPr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7">
              <a:extLst>
                <a:ext uri="{FF2B5EF4-FFF2-40B4-BE49-F238E27FC236}">
                  <a16:creationId xmlns:a16="http://schemas.microsoft.com/office/drawing/2014/main" id="{5663D161-AE0A-4638-8E79-2444E5341F65}"/>
                </a:ext>
              </a:extLst>
            </p:cNvPr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8">
              <a:extLst>
                <a:ext uri="{FF2B5EF4-FFF2-40B4-BE49-F238E27FC236}">
                  <a16:creationId xmlns:a16="http://schemas.microsoft.com/office/drawing/2014/main" id="{F70D61DC-91F0-416A-A264-DA8C338A2123}"/>
                </a:ext>
              </a:extLst>
            </p:cNvPr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9">
              <a:extLst>
                <a:ext uri="{FF2B5EF4-FFF2-40B4-BE49-F238E27FC236}">
                  <a16:creationId xmlns:a16="http://schemas.microsoft.com/office/drawing/2014/main" id="{03785CDC-90B1-4761-B3F5-DA20DB250B75}"/>
                </a:ext>
              </a:extLst>
            </p:cNvPr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26">
              <a:extLst>
                <a:ext uri="{FF2B5EF4-FFF2-40B4-BE49-F238E27FC236}">
                  <a16:creationId xmlns:a16="http://schemas.microsoft.com/office/drawing/2014/main" id="{E970B951-B714-4A78-9FE0-1C907FE5A642}"/>
                </a:ext>
              </a:extLst>
            </p:cNvPr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11E80BAD-03EE-49AF-99FE-7E74E091E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7C6C70-8C3C-4EB0-8347-3194B4F72644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A204E92-D14F-4520-BF6F-AC22DF1C0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88099CB-7EF6-49CC-9357-FF557419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81ECB-3E2A-4236-926C-F414CD7B610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697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EAD82-0811-487F-99F3-E83B071D0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34CB2-44F9-4C78-917C-1B287DDF81A4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85042-D6A0-44B8-B656-B8AABB99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5EB95-26EA-4A4D-8C3E-53EBFE07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7F1C5-44F3-405A-BA53-D61F8DD098B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2368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>
            <a:extLst>
              <a:ext uri="{FF2B5EF4-FFF2-40B4-BE49-F238E27FC236}">
                <a16:creationId xmlns:a16="http://schemas.microsoft.com/office/drawing/2014/main" id="{4A5B6215-15EB-449E-9718-F3E6727CC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0">
                <a:solidFill>
                  <a:srgbClr val="9FE0F5"/>
                </a:solidFill>
              </a:rPr>
              <a:t>“</a:t>
            </a:r>
          </a:p>
        </p:txBody>
      </p:sp>
      <p:sp>
        <p:nvSpPr>
          <p:cNvPr id="6" name="TextBox 24">
            <a:extLst>
              <a:ext uri="{FF2B5EF4-FFF2-40B4-BE49-F238E27FC236}">
                <a16:creationId xmlns:a16="http://schemas.microsoft.com/office/drawing/2014/main" id="{D6E83C66-57A6-4719-A91A-24C9EE9078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0">
                <a:solidFill>
                  <a:srgbClr val="9FE0F5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BBCDDAF-D619-4E37-BD3D-2BC5CD782B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5530E2-A247-48E2-829F-B0F98B9EC820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E087668-EA5C-44F0-80C8-51D090B897B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B79365E-8BE3-459E-9C09-9C3D77BA324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DB346-A324-41C5-9C2B-584A6A93F4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5327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A1AB5-0166-453D-ADB7-F6053EFC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BBCE8-6E18-42CB-B8B9-84B3242688E2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8CD1B-F57D-49EF-B667-F204CA10E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6C5C2-2F84-41C8-B007-979F21D97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712D4-0D49-4C2E-9ACE-EA4239E2840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3115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>
            <a:extLst>
              <a:ext uri="{FF2B5EF4-FFF2-40B4-BE49-F238E27FC236}">
                <a16:creationId xmlns:a16="http://schemas.microsoft.com/office/drawing/2014/main" id="{E80574ED-349C-4035-9295-8796348C5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0">
                <a:solidFill>
                  <a:srgbClr val="9FE0F5"/>
                </a:solidFill>
              </a:rPr>
              <a:t>“</a:t>
            </a:r>
          </a:p>
        </p:txBody>
      </p:sp>
      <p:sp>
        <p:nvSpPr>
          <p:cNvPr id="6" name="TextBox 24">
            <a:extLst>
              <a:ext uri="{FF2B5EF4-FFF2-40B4-BE49-F238E27FC236}">
                <a16:creationId xmlns:a16="http://schemas.microsoft.com/office/drawing/2014/main" id="{00981FCF-913E-49DF-AB1D-7679BBD56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0">
                <a:solidFill>
                  <a:srgbClr val="9FE0F5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91059CF-EA2C-4586-9CCB-C28F71BA4D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1625BA-D467-400F-8232-2A0A946E5DFA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329F024-287F-465F-B414-B13AE6B2C28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34D16A1-7FE4-45EB-B815-9F0ECC46C6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3C4CE-D625-4BF1-8840-7FFE7171744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344709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0647166-4A9E-472B-B4C5-AEC7795D9C4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20651-B67A-4F07-9EE3-C7C9AAE0AB43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633C960-0EC4-4CC9-AB32-63849FFC81A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85ADC5-32D6-4E24-84C8-1CFB41405E2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F50C9-B4F2-455C-AE8A-B3744984183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7463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7EF67-B97E-47F0-AC72-D4E4EEC13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3C5FE-FA08-40AA-BE45-92E672CB504F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07368-298C-4573-A39B-F5CD4E160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8FDAE-03C0-453A-B88D-BBEB20986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F3F34-DDAF-4C42-B76E-790A63FB79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2810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9FFA4-2DDB-4FA9-BB36-484610302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02DF4-1587-48C9-9B30-4C99E0E65EA2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55FC2-D225-4B8E-92D4-ED9B318B9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A508D-4FC3-4DB3-B377-2400428C8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44A1D-972C-4E37-B77A-B8E01379C06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74185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193C1-B789-4D60-B644-8CDF7C0B6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664E4-850C-4B04-BB31-8FA52CD1E289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8F237-E5B0-4BE3-A1E3-F86A8BA8C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D6A33-BBCE-402A-83FF-D067A3E31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F617F-A6E2-4961-BDCC-9A4A350FDB7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0111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E83CC-F1DB-43A9-BAAF-4F1EB5EC4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14D78-0939-4666-9097-A8D3C02379B7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7CF1E-BB9B-40CE-B57B-A9B1B1905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AE239-FE57-4035-80D2-9C5BD95F7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5459A-5034-4B6C-A53A-04509604A0F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21961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718CDBC-4895-47DE-86AD-5BB1964AF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155F7-4021-42D1-8B2D-8BFEC9509B51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A956728-9A40-4F13-BADD-9CE0645C1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6C4E59B-7BF2-44D8-9665-24912FA92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912C0-976A-44B4-9E24-97CDC201FC2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14237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1984AFE-E8D2-4B1E-AA7A-A4433A68D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4FEE8-6052-4248-B34C-23306B76C3D6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3ABDCBB-117A-4BF5-9544-141A1A6EE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1E7742E-1881-4F5C-81D1-833268606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E1036-E8D2-4035-AC99-8C835EFF8BD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93937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B17D802-EE9F-4427-84FD-F2D11ADB9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9CA01-4098-42CE-9FD3-0A2E42BB852E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77C7BBF-C4AD-4B26-AF5E-860DB9C5A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2C5C8F-4525-41E7-B27C-177401F1A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3446-66DE-4CE3-AC3B-20EDA3BC99F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96106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8D0575A-885E-43FC-B91A-E4241A64E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B79FD-64C5-41F1-8E19-038CF308B51D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4DD52D8-0555-4551-94C3-7EF0E29DB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E9D846B-0BEA-42B4-BBCF-F4DB4C586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A5D61-08DC-44B3-8C78-AAD8019D1A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8500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C8AF052-B9C3-4FB6-A21C-A12C99DB4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BA781-A970-4CAB-A89F-FD8FB1F503E3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8321662-2F76-4AA5-9473-BD5B0129C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B2793B5-889F-40CA-B7CA-66B1FD2BD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8BB68-C25F-4D31-9FD5-0A54D9DE18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3982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79292EE-3497-4AC8-9CE8-67A2AC4B0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294BB-BBD7-4564-AD95-71C449BAC8C2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CC1E46-FD28-4375-9333-4BF8911EB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305218E-94E8-4214-9105-BF80348F5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9FBD3-05CB-4B6C-8F49-062FE624364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32437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3">
            <a:extLst>
              <a:ext uri="{FF2B5EF4-FFF2-40B4-BE49-F238E27FC236}">
                <a16:creationId xmlns:a16="http://schemas.microsoft.com/office/drawing/2014/main" id="{456A589E-86D0-4E8E-A4F6-99DF9E9815D9}"/>
              </a:ext>
            </a:extLst>
          </p:cNvPr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6D378AA-37DF-4C03-9618-549E429E7C97}"/>
                </a:ext>
              </a:extLst>
            </p:cNvPr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6BAE0A8-D856-456A-B6A6-3C1BB62A71DA}"/>
                </a:ext>
              </a:extLst>
            </p:cNvPr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>
              <a:extLst>
                <a:ext uri="{FF2B5EF4-FFF2-40B4-BE49-F238E27FC236}">
                  <a16:creationId xmlns:a16="http://schemas.microsoft.com/office/drawing/2014/main" id="{C4BC4DBA-E864-4F19-9EBB-254C9D71077A}"/>
                </a:ext>
              </a:extLst>
            </p:cNvPr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>
              <a:extLst>
                <a:ext uri="{FF2B5EF4-FFF2-40B4-BE49-F238E27FC236}">
                  <a16:creationId xmlns:a16="http://schemas.microsoft.com/office/drawing/2014/main" id="{5E646F1A-0D3D-4D9D-8E51-5B4485AF3FA8}"/>
                </a:ext>
              </a:extLst>
            </p:cNvPr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1A093074-D6A8-4556-B144-4E5E216E7F0C}"/>
                </a:ext>
              </a:extLst>
            </p:cNvPr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>
              <a:extLst>
                <a:ext uri="{FF2B5EF4-FFF2-40B4-BE49-F238E27FC236}">
                  <a16:creationId xmlns:a16="http://schemas.microsoft.com/office/drawing/2014/main" id="{D329ED2B-0426-4430-A810-D976C03C38FB}"/>
                </a:ext>
              </a:extLst>
            </p:cNvPr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>
              <a:extLst>
                <a:ext uri="{FF2B5EF4-FFF2-40B4-BE49-F238E27FC236}">
                  <a16:creationId xmlns:a16="http://schemas.microsoft.com/office/drawing/2014/main" id="{45191DA8-0692-49AB-A14B-11FBA8CBB3B0}"/>
                </a:ext>
              </a:extLst>
            </p:cNvPr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>
              <a:extLst>
                <a:ext uri="{FF2B5EF4-FFF2-40B4-BE49-F238E27FC236}">
                  <a16:creationId xmlns:a16="http://schemas.microsoft.com/office/drawing/2014/main" id="{1F3AA9B0-65C4-4253-B40C-204DFA1ED4EF}"/>
                </a:ext>
              </a:extLst>
            </p:cNvPr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89F462CA-1142-4D02-8464-E536731ACBF5}"/>
                </a:ext>
              </a:extLst>
            </p:cNvPr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DAAE85A5-380A-4720-BB41-74192D2C6FF8}"/>
                </a:ext>
              </a:extLst>
            </p:cNvPr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7F187CCF-76BB-4B1A-9D7E-E9CEBDE665D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0FAD6B6B-CEE3-425A-B56F-A814F0CF116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D57AA-C658-491D-AF04-8C2A628FA0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93C350-E630-4328-B02F-E88B4167D9AA}" type="datetime1">
              <a:rPr lang="en-GB"/>
              <a:pPr>
                <a:defRPr/>
              </a:pPr>
              <a:t>29/08/2020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290A8-5D6D-47E4-9D6A-A767558F1C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58B39-32B0-4585-98E7-00C02D035D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1DA3BDC4-DC63-4917-B8D8-F2B71D2B9FF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1" r:id="rId12"/>
    <p:sldLayoutId id="2147483827" r:id="rId13"/>
    <p:sldLayoutId id="2147483822" r:id="rId14"/>
    <p:sldLayoutId id="2147483823" r:id="rId15"/>
    <p:sldLayoutId id="2147483824" r:id="rId16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maps.grida.no/library/files/storage/bathymetry_001.pn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maps.grida.no/library/files/storage/bathymetry_001.pn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>
            <a:extLst>
              <a:ext uri="{FF2B5EF4-FFF2-40B4-BE49-F238E27FC236}">
                <a16:creationId xmlns:a16="http://schemas.microsoft.com/office/drawing/2014/main" id="{7F276F1B-D3C1-4DE5-B72A-5057B26D7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325" y="1146175"/>
            <a:ext cx="3933825" cy="524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Subtitle 2">
            <a:extLst>
              <a:ext uri="{FF2B5EF4-FFF2-40B4-BE49-F238E27FC236}">
                <a16:creationId xmlns:a16="http://schemas.microsoft.com/office/drawing/2014/main" id="{354F5BA1-06DA-408F-9684-97B0E218D7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24375" y="2671763"/>
            <a:ext cx="5567363" cy="1096962"/>
          </a:xfrm>
        </p:spPr>
        <p:txBody>
          <a:bodyPr/>
          <a:lstStyle/>
          <a:p>
            <a:pPr eaLnBrk="1" hangingPunct="1"/>
            <a:r>
              <a:rPr lang="en-GB" altLang="en-US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Ocean World </a:t>
            </a:r>
          </a:p>
        </p:txBody>
      </p:sp>
      <p:pic>
        <p:nvPicPr>
          <p:cNvPr id="1025" name="Picture 1" descr="page1image25574048">
            <a:extLst>
              <a:ext uri="{FF2B5EF4-FFF2-40B4-BE49-F238E27FC236}">
                <a16:creationId xmlns:a16="http://schemas.microsoft.com/office/drawing/2014/main" id="{39C9B5EF-63BD-0744-9968-D863DE489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96748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062FBF8E-5DB9-426B-A335-6F4CDCB6EE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38825" y="1973263"/>
            <a:ext cx="3675063" cy="2711450"/>
          </a:xfrm>
        </p:spPr>
        <p:txBody>
          <a:bodyPr/>
          <a:lstStyle/>
          <a:p>
            <a:pPr algn="ctr"/>
            <a:r>
              <a:rPr lang="en-GB" altLang="en-US" sz="4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makes our planet so blue ?</a:t>
            </a:r>
          </a:p>
        </p:txBody>
      </p:sp>
      <p:pic>
        <p:nvPicPr>
          <p:cNvPr id="7173" name="Picture 2">
            <a:extLst>
              <a:ext uri="{FF2B5EF4-FFF2-40B4-BE49-F238E27FC236}">
                <a16:creationId xmlns:a16="http://schemas.microsoft.com/office/drawing/2014/main" id="{93D8DC7D-1ECB-427A-B54E-32C554B31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1335088"/>
            <a:ext cx="51435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3">
            <a:extLst>
              <a:ext uri="{FF2B5EF4-FFF2-40B4-BE49-F238E27FC236}">
                <a16:creationId xmlns:a16="http://schemas.microsoft.com/office/drawing/2014/main" id="{C14D9171-CF0A-43FA-BE21-003967E1C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675" y="503238"/>
            <a:ext cx="83327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Planet Earth </a:t>
            </a:r>
            <a:endParaRPr lang="en-GB" altLang="en-US" sz="4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" descr="page1image25574048">
            <a:extLst>
              <a:ext uri="{FF2B5EF4-FFF2-40B4-BE49-F238E27FC236}">
                <a16:creationId xmlns:a16="http://schemas.microsoft.com/office/drawing/2014/main" id="{2140C80E-9CC0-4844-B166-1446FB59D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96748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3">
            <a:extLst>
              <a:ext uri="{FF2B5EF4-FFF2-40B4-BE49-F238E27FC236}">
                <a16:creationId xmlns:a16="http://schemas.microsoft.com/office/drawing/2014/main" id="{DAAD04FF-CB09-4C76-ADEA-E06650CBE0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675" y="669925"/>
            <a:ext cx="83327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water than land?</a:t>
            </a:r>
            <a:endParaRPr lang="en-GB" altLang="en-US" sz="4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7" name="Picture 2">
            <a:extLst>
              <a:ext uri="{FF2B5EF4-FFF2-40B4-BE49-F238E27FC236}">
                <a16:creationId xmlns:a16="http://schemas.microsoft.com/office/drawing/2014/main" id="{BCBF6855-1163-44BD-93A5-16812F052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1851025"/>
            <a:ext cx="92075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page1image25574048">
            <a:extLst>
              <a:ext uri="{FF2B5EF4-FFF2-40B4-BE49-F238E27FC236}">
                <a16:creationId xmlns:a16="http://schemas.microsoft.com/office/drawing/2014/main" id="{1677BAE1-7AF8-A943-91F9-325FE4A23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96748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53380799-1DD7-42EF-954E-88434989CA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19825" y="2889250"/>
            <a:ext cx="3675063" cy="2713038"/>
          </a:xfrm>
        </p:spPr>
        <p:txBody>
          <a:bodyPr/>
          <a:lstStyle/>
          <a:p>
            <a:pPr algn="ctr"/>
            <a:r>
              <a:rPr lang="en-GB" alt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Pacific is the largest ocean on our planet and covers 32% of the Earth’s surface.</a:t>
            </a:r>
          </a:p>
        </p:txBody>
      </p:sp>
      <p:sp>
        <p:nvSpPr>
          <p:cNvPr id="9221" name="Rectangle 3">
            <a:extLst>
              <a:ext uri="{FF2B5EF4-FFF2-40B4-BE49-F238E27FC236}">
                <a16:creationId xmlns:a16="http://schemas.microsoft.com/office/drawing/2014/main" id="{949453C0-308D-40EE-AFFF-982F2E994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688" y="619125"/>
            <a:ext cx="84867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Pacific Ocean</a:t>
            </a:r>
            <a:endParaRPr lang="en-GB" altLang="en-US" sz="4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2" name="Picture 1">
            <a:extLst>
              <a:ext uri="{FF2B5EF4-FFF2-40B4-BE49-F238E27FC236}">
                <a16:creationId xmlns:a16="http://schemas.microsoft.com/office/drawing/2014/main" id="{DA37F28E-9236-4381-B3F8-156C0B6CC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83" b="10526"/>
          <a:stretch>
            <a:fillRect/>
          </a:stretch>
        </p:blipFill>
        <p:spPr bwMode="auto">
          <a:xfrm>
            <a:off x="955675" y="1641475"/>
            <a:ext cx="5089525" cy="488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page1image25574048">
            <a:extLst>
              <a:ext uri="{FF2B5EF4-FFF2-40B4-BE49-F238E27FC236}">
                <a16:creationId xmlns:a16="http://schemas.microsoft.com/office/drawing/2014/main" id="{6C978F01-79CB-584A-B6FC-6F4C8F338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96748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971EADCF-68D9-4F09-93E6-B4D058A11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5675" y="757238"/>
            <a:ext cx="8332788" cy="1425575"/>
          </a:xfrm>
        </p:spPr>
        <p:txBody>
          <a:bodyPr/>
          <a:lstStyle/>
          <a:p>
            <a:pPr algn="ctr"/>
            <a:r>
              <a:rPr lang="en-GB" altLang="en-US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70% of the Earth is Ocean</a:t>
            </a:r>
            <a:br>
              <a:rPr lang="en-GB" altLang="en-US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30% is Land </a:t>
            </a:r>
          </a:p>
        </p:txBody>
      </p:sp>
      <p:pic>
        <p:nvPicPr>
          <p:cNvPr id="10245" name="Picture 2">
            <a:extLst>
              <a:ext uri="{FF2B5EF4-FFF2-40B4-BE49-F238E27FC236}">
                <a16:creationId xmlns:a16="http://schemas.microsoft.com/office/drawing/2014/main" id="{200EDA64-AC9B-4100-8829-E3C25CDA3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3" y="2182813"/>
            <a:ext cx="8477250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page1image25574048">
            <a:extLst>
              <a:ext uri="{FF2B5EF4-FFF2-40B4-BE49-F238E27FC236}">
                <a16:creationId xmlns:a16="http://schemas.microsoft.com/office/drawing/2014/main" id="{210E1291-86F2-0743-9DC6-38A55DC1A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96748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F19B26EC-ED12-4546-9665-12AD93739B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6688" y="757238"/>
            <a:ext cx="7213600" cy="1425575"/>
          </a:xfrm>
        </p:spPr>
        <p:txBody>
          <a:bodyPr/>
          <a:lstStyle/>
          <a:p>
            <a:pPr algn="ctr"/>
            <a:r>
              <a:rPr lang="en-GB" altLang="en-US" sz="4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darkest blue shows the deeper parts of the ocean</a:t>
            </a:r>
          </a:p>
        </p:txBody>
      </p:sp>
      <p:pic>
        <p:nvPicPr>
          <p:cNvPr id="11269" name="Picture 3">
            <a:hlinkClick r:id="rId2"/>
            <a:extLst>
              <a:ext uri="{FF2B5EF4-FFF2-40B4-BE49-F238E27FC236}">
                <a16:creationId xmlns:a16="http://schemas.microsoft.com/office/drawing/2014/main" id="{9A333FF3-E93F-4812-A29E-76B8CE1B7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2332038"/>
            <a:ext cx="9417050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page1image25574048">
            <a:extLst>
              <a:ext uri="{FF2B5EF4-FFF2-40B4-BE49-F238E27FC236}">
                <a16:creationId xmlns:a16="http://schemas.microsoft.com/office/drawing/2014/main" id="{A90F1DC0-2715-F942-A59B-998A843ED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96748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58246FAD-7B42-4B15-925B-6606C4184C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6688" y="757238"/>
            <a:ext cx="7980362" cy="1425575"/>
          </a:xfrm>
        </p:spPr>
        <p:txBody>
          <a:bodyPr/>
          <a:lstStyle/>
          <a:p>
            <a:pPr algn="ctr"/>
            <a:r>
              <a:rPr lang="en-GB" altLang="en-US" sz="4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deepest ocean is at 11 km down – at the Mariana Trench</a:t>
            </a:r>
          </a:p>
        </p:txBody>
      </p:sp>
      <p:pic>
        <p:nvPicPr>
          <p:cNvPr id="12293" name="Picture 3">
            <a:hlinkClick r:id="rId2"/>
            <a:extLst>
              <a:ext uri="{FF2B5EF4-FFF2-40B4-BE49-F238E27FC236}">
                <a16:creationId xmlns:a16="http://schemas.microsoft.com/office/drawing/2014/main" id="{170F7D87-A515-4FD5-BD40-EE7275B4F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77"/>
          <a:stretch>
            <a:fillRect/>
          </a:stretch>
        </p:blipFill>
        <p:spPr bwMode="auto">
          <a:xfrm>
            <a:off x="1646238" y="2393950"/>
            <a:ext cx="7770812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7642015-693F-464F-B295-46620CCB0595}"/>
              </a:ext>
            </a:extLst>
          </p:cNvPr>
          <p:cNvCxnSpPr>
            <a:cxnSpLocks/>
          </p:cNvCxnSpPr>
          <p:nvPr/>
        </p:nvCxnSpPr>
        <p:spPr>
          <a:xfrm>
            <a:off x="8374063" y="2201863"/>
            <a:ext cx="0" cy="97472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889A62B1-40E3-47BD-BBFF-AC2CBE1E6E69}"/>
              </a:ext>
            </a:extLst>
          </p:cNvPr>
          <p:cNvSpPr/>
          <p:nvPr/>
        </p:nvSpPr>
        <p:spPr>
          <a:xfrm>
            <a:off x="9288463" y="2470150"/>
            <a:ext cx="128587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7" name="Picture 1" descr="page1image25574048">
            <a:extLst>
              <a:ext uri="{FF2B5EF4-FFF2-40B4-BE49-F238E27FC236}">
                <a16:creationId xmlns:a16="http://schemas.microsoft.com/office/drawing/2014/main" id="{2FC1549D-E145-C347-B6FD-49B706264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96748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58246FAD-7B42-4B15-925B-6606C4184C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4026" y="267711"/>
            <a:ext cx="8778730" cy="1425575"/>
          </a:xfrm>
        </p:spPr>
        <p:txBody>
          <a:bodyPr/>
          <a:lstStyle/>
          <a:p>
            <a:pPr algn="ctr"/>
            <a:r>
              <a:rPr lang="en-GB" altLang="en-US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Fact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9A62B1-40E3-47BD-BBFF-AC2CBE1E6E69}"/>
              </a:ext>
            </a:extLst>
          </p:cNvPr>
          <p:cNvSpPr/>
          <p:nvPr/>
        </p:nvSpPr>
        <p:spPr>
          <a:xfrm>
            <a:off x="9288463" y="2470150"/>
            <a:ext cx="128587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A862BD-D7E6-49B7-BFA8-485B4BFA3067}"/>
              </a:ext>
            </a:extLst>
          </p:cNvPr>
          <p:cNvSpPr txBox="1"/>
          <p:nvPr/>
        </p:nvSpPr>
        <p:spPr>
          <a:xfrm>
            <a:off x="312882" y="1725036"/>
            <a:ext cx="93010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far humans have found </a:t>
            </a:r>
          </a:p>
          <a:p>
            <a:pPr algn="ctr"/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15,000 species of fish in the ocean, </a:t>
            </a:r>
          </a:p>
          <a:p>
            <a:pPr algn="ctr"/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than 210,000 of all marine species (fish, reptiles, mammals, birds) </a:t>
            </a:r>
          </a:p>
          <a:p>
            <a:pPr algn="ctr"/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and we believe there are between </a:t>
            </a:r>
          </a:p>
          <a:p>
            <a:pPr algn="ctr"/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and 10 million yet to be found. </a:t>
            </a:r>
          </a:p>
        </p:txBody>
      </p:sp>
      <p:pic>
        <p:nvPicPr>
          <p:cNvPr id="6" name="Picture 1" descr="page1image25574048">
            <a:extLst>
              <a:ext uri="{FF2B5EF4-FFF2-40B4-BE49-F238E27FC236}">
                <a16:creationId xmlns:a16="http://schemas.microsoft.com/office/drawing/2014/main" id="{0355EFB9-3968-3540-870A-8AA3272BB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96748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212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4D11A269-90D9-4997-B82C-0E35ACA58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6538" y="2405064"/>
            <a:ext cx="7767637" cy="1492682"/>
          </a:xfrm>
        </p:spPr>
        <p:txBody>
          <a:bodyPr/>
          <a:lstStyle/>
          <a:p>
            <a:pPr algn="ctr" eaLnBrk="1" hangingPunct="1"/>
            <a:br>
              <a:rPr lang="en-US" altLang="en-US" b="1" dirty="0">
                <a:solidFill>
                  <a:srgbClr val="003DCC"/>
                </a:solidFill>
                <a:ea typeface="Lucida Grande"/>
                <a:cs typeface="Lucida Grande"/>
              </a:rPr>
            </a:br>
            <a:endParaRPr lang="en-US" altLang="en-US" b="1" dirty="0">
              <a:solidFill>
                <a:srgbClr val="003DCC"/>
              </a:solidFill>
              <a:ea typeface="Lucida Grande"/>
              <a:cs typeface="Lucida Grande"/>
            </a:endParaRPr>
          </a:p>
        </p:txBody>
      </p:sp>
      <p:sp>
        <p:nvSpPr>
          <p:cNvPr id="47106" name="Subtitle 2">
            <a:extLst>
              <a:ext uri="{FF2B5EF4-FFF2-40B4-BE49-F238E27FC236}">
                <a16:creationId xmlns:a16="http://schemas.microsoft.com/office/drawing/2014/main" id="{7658C2DF-6BC9-47BB-B46E-9C39889A8F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6537" y="3429000"/>
            <a:ext cx="7767637" cy="1096963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altLang="en-US" dirty="0">
                <a:ea typeface="Lucida Grande"/>
                <a:cs typeface="Lucida Grande"/>
              </a:rPr>
              <a:t>© Educational Materials prepared by</a:t>
            </a:r>
          </a:p>
          <a:p>
            <a:pPr algn="ctr" eaLnBrk="1" hangingPunct="1">
              <a:spcBef>
                <a:spcPct val="0"/>
              </a:spcBef>
              <a:defRPr/>
            </a:pPr>
            <a:r>
              <a:rPr lang="en-US" altLang="en-US" sz="3600" b="1" dirty="0">
                <a:solidFill>
                  <a:srgbClr val="003DCC"/>
                </a:solidFill>
                <a:ea typeface="Lucida Grande"/>
                <a:cs typeface="Lucida Grande"/>
              </a:rPr>
              <a:t>www.footprinttothefuture.co.uk</a:t>
            </a:r>
          </a:p>
          <a:p>
            <a:pPr eaLnBrk="1" hangingPunct="1">
              <a:defRPr/>
            </a:pPr>
            <a:endParaRPr lang="en-GB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222</TotalTime>
  <Words>127</Words>
  <Application>Microsoft Macintosh PowerPoint</Application>
  <PresentationFormat>Widescreen</PresentationFormat>
  <Paragraphs>19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Facet</vt:lpstr>
      <vt:lpstr>PowerPoint Presentation</vt:lpstr>
      <vt:lpstr>What makes our planet so blue ?</vt:lpstr>
      <vt:lpstr>PowerPoint Presentation</vt:lpstr>
      <vt:lpstr>The Pacific is the largest ocean on our planet and covers 32% of the Earth’s surface.</vt:lpstr>
      <vt:lpstr>70% of the Earth is Ocean 30% is Land </vt:lpstr>
      <vt:lpstr>The darkest blue shows the deeper parts of the ocean</vt:lpstr>
      <vt:lpstr>The deepest ocean is at 11 km down – at the Mariana Trench</vt:lpstr>
      <vt:lpstr>Key Fact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Weird Fish Lady  Workshop</dc:title>
  <dc:creator>Gloria Barnett</dc:creator>
  <cp:lastModifiedBy>Gloria Barnett</cp:lastModifiedBy>
  <cp:revision>32</cp:revision>
  <dcterms:created xsi:type="dcterms:W3CDTF">2015-05-29T10:52:00Z</dcterms:created>
  <dcterms:modified xsi:type="dcterms:W3CDTF">2020-08-29T15:33:06Z</dcterms:modified>
</cp:coreProperties>
</file>